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6" r:id="rId9"/>
    <p:sldId id="263" r:id="rId10"/>
    <p:sldId id="267" r:id="rId11"/>
    <p:sldId id="264" r:id="rId12"/>
    <p:sldId id="265" r:id="rId13"/>
    <p:sldId id="268" r:id="rId14"/>
    <p:sldId id="269" r:id="rId15"/>
    <p:sldId id="270" r:id="rId16"/>
    <p:sldId id="271" r:id="rId17"/>
    <p:sldId id="272" r:id="rId18"/>
    <p:sldId id="275" r:id="rId19"/>
    <p:sldId id="273" r:id="rId20"/>
    <p:sldId id="274" r:id="rId21"/>
    <p:sldId id="276" r:id="rId22"/>
    <p:sldId id="277" r:id="rId23"/>
    <p:sldId id="280" r:id="rId24"/>
    <p:sldId id="281" r:id="rId25"/>
    <p:sldId id="282" r:id="rId26"/>
    <p:sldId id="283" r:id="rId27"/>
    <p:sldId id="284" r:id="rId28"/>
    <p:sldId id="278" r:id="rId29"/>
    <p:sldId id="279"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3C1933-904D-4982-8145-1925F2C9EB67}" type="datetimeFigureOut">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8D9F8-F095-437A-AEA7-B594FD43FF9A}"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C1933-904D-4982-8145-1925F2C9EB67}" type="datetimeFigureOut">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3C1933-904D-4982-8145-1925F2C9EB67}" type="datetimeFigureOut">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C1933-904D-4982-8145-1925F2C9EB67}" type="datetimeFigureOut">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3C1933-904D-4982-8145-1925F2C9EB67}" type="datetimeFigureOut">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8D9F8-F095-437A-AEA7-B594FD43FF9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3C1933-904D-4982-8145-1925F2C9EB67}" type="datetimeFigureOut">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3C1933-904D-4982-8145-1925F2C9EB67}" type="datetimeFigureOut">
              <a:rPr lang="en-US" smtClean="0"/>
              <a:t>10/19/2014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8D9F8-F095-437A-AEA7-B594FD43FF9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3C1933-904D-4982-8145-1925F2C9EB67}" type="datetimeFigureOut">
              <a:rPr lang="en-US" smtClean="0"/>
              <a:t>10/19/2014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C1933-904D-4982-8145-1925F2C9EB67}" type="datetimeFigureOut">
              <a:rPr lang="en-US" smtClean="0"/>
              <a:t>10/19/2014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C1933-904D-4982-8145-1925F2C9EB67}" type="datetimeFigureOut">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8D9F8-F095-437A-AEA7-B594FD43FF9A}"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C1933-904D-4982-8145-1925F2C9EB67}" type="datetimeFigureOut">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8D9F8-F095-437A-AEA7-B594FD43FF9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53C1933-904D-4982-8145-1925F2C9EB67}" type="datetimeFigureOut">
              <a:rPr lang="en-US" smtClean="0"/>
              <a:t>10/19/2014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B88D9F8-F095-437A-AEA7-B594FD43FF9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Books for Oliver </a:t>
            </a:r>
            <a:endParaRPr lang="en-US" dirty="0"/>
          </a:p>
        </p:txBody>
      </p:sp>
      <p:sp>
        <p:nvSpPr>
          <p:cNvPr id="3" name="Subtitle 2"/>
          <p:cNvSpPr>
            <a:spLocks noGrp="1"/>
          </p:cNvSpPr>
          <p:nvPr>
            <p:ph type="subTitle" idx="1"/>
          </p:nvPr>
        </p:nvSpPr>
        <p:spPr>
          <a:xfrm>
            <a:off x="685800" y="3505200"/>
            <a:ext cx="6400800" cy="2438400"/>
          </a:xfrm>
        </p:spPr>
        <p:txBody>
          <a:bodyPr>
            <a:normAutofit/>
          </a:bodyPr>
          <a:lstStyle/>
          <a:p>
            <a:r>
              <a:rPr lang="en-US" dirty="0" smtClean="0"/>
              <a:t>Day 1</a:t>
            </a:r>
          </a:p>
          <a:p>
            <a:endParaRPr lang="en-US" dirty="0"/>
          </a:p>
          <a:p>
            <a:r>
              <a:rPr lang="en-US" dirty="0" smtClean="0"/>
              <a:t>Come to the Gathering Spot.  </a:t>
            </a:r>
          </a:p>
          <a:p>
            <a:r>
              <a:rPr lang="en-US" dirty="0" smtClean="0"/>
              <a:t>Please bring a pencil.   </a:t>
            </a:r>
            <a:endParaRPr lang="en-US" dirty="0"/>
          </a:p>
        </p:txBody>
      </p:sp>
    </p:spTree>
    <p:extLst>
      <p:ext uri="{BB962C8B-B14F-4D97-AF65-F5344CB8AC3E}">
        <p14:creationId xmlns:p14="http://schemas.microsoft.com/office/powerpoint/2010/main" val="1083353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239000" cy="686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897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629" y="457200"/>
            <a:ext cx="6852571"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086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90524"/>
            <a:ext cx="6938962" cy="6279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01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153400" cy="687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480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Confirming Your Predictions </a:t>
            </a:r>
            <a:endParaRPr lang="en-US" dirty="0"/>
          </a:p>
        </p:txBody>
      </p:sp>
      <p:sp>
        <p:nvSpPr>
          <p:cNvPr id="3" name="Content Placeholder 2"/>
          <p:cNvSpPr>
            <a:spLocks noGrp="1"/>
          </p:cNvSpPr>
          <p:nvPr>
            <p:ph idx="1"/>
          </p:nvPr>
        </p:nvSpPr>
        <p:spPr/>
        <p:txBody>
          <a:bodyPr/>
          <a:lstStyle/>
          <a:p>
            <a:r>
              <a:rPr lang="en-US" dirty="0" smtClean="0"/>
              <a:t>As we read, we also think if our predictions were right or need to be adjusted.  </a:t>
            </a:r>
            <a:br>
              <a:rPr lang="en-US" dirty="0" smtClean="0"/>
            </a:br>
            <a:endParaRPr lang="en-US" dirty="0" smtClean="0"/>
          </a:p>
          <a:p>
            <a:r>
              <a:rPr lang="en-US" dirty="0" smtClean="0"/>
              <a:t>Look at your predictions your wrote.  Were they correct?  </a:t>
            </a:r>
            <a:r>
              <a:rPr lang="en-US" u="sng" dirty="0" smtClean="0"/>
              <a:t>If they weren’t, that’s OK!!!!  </a:t>
            </a:r>
            <a:r>
              <a:rPr lang="en-US" dirty="0" smtClean="0"/>
              <a:t>You make a new prediction.  </a:t>
            </a:r>
            <a:endParaRPr lang="en-US" dirty="0"/>
          </a:p>
        </p:txBody>
      </p:sp>
    </p:spTree>
    <p:extLst>
      <p:ext uri="{BB962C8B-B14F-4D97-AF65-F5344CB8AC3E}">
        <p14:creationId xmlns:p14="http://schemas.microsoft.com/office/powerpoint/2010/main" val="349302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all…Did we finish in 15 </a:t>
            </a:r>
            <a:r>
              <a:rPr lang="en-US" dirty="0" err="1" smtClean="0"/>
              <a:t>mins</a:t>
            </a:r>
            <a:r>
              <a:rPr lang="en-US" dirty="0" smtClean="0"/>
              <a:t>?</a:t>
            </a:r>
            <a:endParaRPr lang="en-US" dirty="0"/>
          </a:p>
        </p:txBody>
      </p:sp>
      <p:sp>
        <p:nvSpPr>
          <p:cNvPr id="3" name="Content Placeholder 2"/>
          <p:cNvSpPr>
            <a:spLocks noGrp="1"/>
          </p:cNvSpPr>
          <p:nvPr>
            <p:ph idx="1"/>
          </p:nvPr>
        </p:nvSpPr>
        <p:spPr/>
        <p:txBody>
          <a:bodyPr/>
          <a:lstStyle/>
          <a:p>
            <a:r>
              <a:rPr lang="en-US" dirty="0"/>
              <a:t>Objectives </a:t>
            </a:r>
          </a:p>
          <a:p>
            <a:pPr lvl="1"/>
            <a:r>
              <a:rPr lang="en-US" dirty="0"/>
              <a:t>The learner will preview a text in order to make a prediction before reading.  The learner will activate prior knowledge.  </a:t>
            </a:r>
            <a:br>
              <a:rPr lang="en-US" dirty="0"/>
            </a:br>
            <a:r>
              <a:rPr lang="en-US" dirty="0"/>
              <a:t/>
            </a:r>
            <a:br>
              <a:rPr lang="en-US" dirty="0"/>
            </a:br>
            <a:r>
              <a:rPr lang="en-US" dirty="0"/>
              <a:t/>
            </a:r>
            <a:br>
              <a:rPr lang="en-US" dirty="0"/>
            </a:br>
            <a:endParaRPr lang="en-US" dirty="0"/>
          </a:p>
          <a:p>
            <a:pPr lvl="1"/>
            <a:r>
              <a:rPr lang="en-US" dirty="0"/>
              <a:t>I will work with a partner to make a prediction about the story Books for Oliver.  </a:t>
            </a:r>
            <a:br>
              <a:rPr lang="en-US" dirty="0"/>
            </a:br>
            <a:r>
              <a:rPr lang="en-US" dirty="0"/>
              <a:t/>
            </a:r>
            <a:br>
              <a:rPr lang="en-US" dirty="0"/>
            </a:br>
            <a:r>
              <a:rPr lang="en-US" dirty="0"/>
              <a:t>I will discuss what I know about Africa with my partner.  </a:t>
            </a:r>
          </a:p>
          <a:p>
            <a:endParaRPr lang="en-US" dirty="0"/>
          </a:p>
        </p:txBody>
      </p:sp>
    </p:spTree>
    <p:extLst>
      <p:ext uri="{BB962C8B-B14F-4D97-AF65-F5344CB8AC3E}">
        <p14:creationId xmlns:p14="http://schemas.microsoft.com/office/powerpoint/2010/main" val="669491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Books for </a:t>
            </a:r>
            <a:r>
              <a:rPr lang="en-US" dirty="0" err="1" smtClean="0"/>
              <a:t>oliver</a:t>
            </a:r>
            <a:r>
              <a:rPr lang="en-US" dirty="0" smtClean="0"/>
              <a:t> </a:t>
            </a:r>
            <a:endParaRPr lang="en-US" dirty="0"/>
          </a:p>
        </p:txBody>
      </p:sp>
      <p:sp>
        <p:nvSpPr>
          <p:cNvPr id="3" name="Subtitle 2"/>
          <p:cNvSpPr>
            <a:spLocks noGrp="1"/>
          </p:cNvSpPr>
          <p:nvPr>
            <p:ph type="subTitle" idx="1"/>
          </p:nvPr>
        </p:nvSpPr>
        <p:spPr/>
        <p:txBody>
          <a:bodyPr/>
          <a:lstStyle/>
          <a:p>
            <a:r>
              <a:rPr lang="en-US" dirty="0" smtClean="0"/>
              <a:t>Day 2</a:t>
            </a:r>
          </a:p>
          <a:p>
            <a:endParaRPr lang="en-US" dirty="0"/>
          </a:p>
          <a:p>
            <a:r>
              <a:rPr lang="en-US" dirty="0" smtClean="0"/>
              <a:t>Bring a pencil to the gathering spot, please. </a:t>
            </a:r>
            <a:endParaRPr lang="en-US" dirty="0"/>
          </a:p>
        </p:txBody>
      </p:sp>
    </p:spTree>
    <p:extLst>
      <p:ext uri="{BB962C8B-B14F-4D97-AF65-F5344CB8AC3E}">
        <p14:creationId xmlns:p14="http://schemas.microsoft.com/office/powerpoint/2010/main" val="286628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Reading</a:t>
            </a:r>
            <a:endParaRPr lang="en-US" dirty="0"/>
          </a:p>
        </p:txBody>
      </p:sp>
      <p:sp>
        <p:nvSpPr>
          <p:cNvPr id="3" name="Content Placeholder 2"/>
          <p:cNvSpPr>
            <a:spLocks noGrp="1"/>
          </p:cNvSpPr>
          <p:nvPr>
            <p:ph idx="1"/>
          </p:nvPr>
        </p:nvSpPr>
        <p:spPr/>
        <p:txBody>
          <a:bodyPr/>
          <a:lstStyle/>
          <a:p>
            <a:r>
              <a:rPr lang="en-US" dirty="0" smtClean="0"/>
              <a:t>Remember, Shared Reading is: </a:t>
            </a:r>
          </a:p>
          <a:p>
            <a:endParaRPr lang="en-US" dirty="0"/>
          </a:p>
          <a:p>
            <a:pPr lvl="1"/>
            <a:r>
              <a:rPr lang="en-US" dirty="0" smtClean="0"/>
              <a:t>Part of MONDO </a:t>
            </a:r>
          </a:p>
          <a:p>
            <a:pPr lvl="1"/>
            <a:endParaRPr lang="en-US" dirty="0"/>
          </a:p>
          <a:p>
            <a:pPr lvl="1"/>
            <a:r>
              <a:rPr lang="en-US" dirty="0" smtClean="0"/>
              <a:t>15 Minutes Long </a:t>
            </a:r>
          </a:p>
          <a:p>
            <a:pPr lvl="1"/>
            <a:endParaRPr lang="en-US" dirty="0"/>
          </a:p>
          <a:p>
            <a:pPr lvl="1"/>
            <a:r>
              <a:rPr lang="en-US" dirty="0" smtClean="0"/>
              <a:t>A chance for all of us to read together </a:t>
            </a:r>
          </a:p>
          <a:p>
            <a:pPr lvl="1"/>
            <a:endParaRPr lang="en-US" dirty="0"/>
          </a:p>
          <a:p>
            <a:pPr lvl="1"/>
            <a:r>
              <a:rPr lang="en-US" dirty="0" smtClean="0"/>
              <a:t>A lesson about how to be a better reader </a:t>
            </a:r>
          </a:p>
          <a:p>
            <a:pPr lvl="1"/>
            <a:endParaRPr lang="en-US" dirty="0"/>
          </a:p>
          <a:p>
            <a:pPr lvl="1"/>
            <a:r>
              <a:rPr lang="en-US" dirty="0" smtClean="0"/>
              <a:t>A story that we read for 3 days </a:t>
            </a:r>
            <a:endParaRPr lang="en-US" dirty="0"/>
          </a:p>
        </p:txBody>
      </p:sp>
    </p:spTree>
    <p:extLst>
      <p:ext uri="{BB962C8B-B14F-4D97-AF65-F5344CB8AC3E}">
        <p14:creationId xmlns:p14="http://schemas.microsoft.com/office/powerpoint/2010/main" val="196187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r>
              <a:rPr lang="en-US" dirty="0" smtClean="0"/>
              <a:t>The learner will identify the main idea in the next part of Books for Oliver.  </a:t>
            </a:r>
          </a:p>
          <a:p>
            <a:endParaRPr lang="en-US" dirty="0"/>
          </a:p>
          <a:p>
            <a:r>
              <a:rPr lang="en-US" dirty="0" smtClean="0"/>
              <a:t>I will discuss with my partner what we thought was the main idea of the newest pages in Books for Oliver.  Together, we will write the main idea on a notecard.  We will read aloud what some people wrote as the main idea.  </a:t>
            </a:r>
            <a:endParaRPr lang="en-US" dirty="0"/>
          </a:p>
        </p:txBody>
      </p:sp>
    </p:spTree>
    <p:extLst>
      <p:ext uri="{BB962C8B-B14F-4D97-AF65-F5344CB8AC3E}">
        <p14:creationId xmlns:p14="http://schemas.microsoft.com/office/powerpoint/2010/main" val="559914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Main Idea </a:t>
            </a:r>
            <a:endParaRPr lang="en-US" dirty="0"/>
          </a:p>
        </p:txBody>
      </p:sp>
      <p:sp>
        <p:nvSpPr>
          <p:cNvPr id="3" name="Content Placeholder 2"/>
          <p:cNvSpPr>
            <a:spLocks noGrp="1"/>
          </p:cNvSpPr>
          <p:nvPr>
            <p:ph idx="1"/>
          </p:nvPr>
        </p:nvSpPr>
        <p:spPr>
          <a:xfrm>
            <a:off x="438150" y="1600200"/>
            <a:ext cx="8229600" cy="4876800"/>
          </a:xfrm>
        </p:spPr>
        <p:txBody>
          <a:bodyPr/>
          <a:lstStyle/>
          <a:p>
            <a:r>
              <a:rPr lang="en-US" dirty="0" smtClean="0"/>
              <a:t>When we find the main idea of a text, we ask ourselves “what’s the heart of this story,” or “what’s mostly happening in this story.”  </a:t>
            </a:r>
          </a:p>
          <a:p>
            <a:endParaRPr lang="en-US" dirty="0"/>
          </a:p>
          <a:p>
            <a:r>
              <a:rPr lang="en-US" dirty="0" smtClean="0"/>
              <a:t>Think of it like this:  </a:t>
            </a:r>
            <a:br>
              <a:rPr lang="en-US" dirty="0" smtClean="0"/>
            </a:br>
            <a:r>
              <a:rPr lang="en-US" dirty="0" smtClean="0"/>
              <a:t>When I eat a Tootsie Pop, I really just want to get to the Tootsie Roll Center because it’s the heart of the tootsie pop, or what the tootsie pop is mostly about.  The coating around the Tootsie Roll is also good and adds more to the Tootsie Pop, but main part is the Tootsie Roll.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723" y="5105400"/>
            <a:ext cx="16573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92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Shared Reading</a:t>
            </a:r>
            <a:endParaRPr lang="en-US" dirty="0"/>
          </a:p>
        </p:txBody>
      </p:sp>
      <p:sp>
        <p:nvSpPr>
          <p:cNvPr id="3" name="Content Placeholder 2"/>
          <p:cNvSpPr>
            <a:spLocks noGrp="1"/>
          </p:cNvSpPr>
          <p:nvPr>
            <p:ph idx="1"/>
          </p:nvPr>
        </p:nvSpPr>
        <p:spPr/>
        <p:txBody>
          <a:bodyPr/>
          <a:lstStyle/>
          <a:p>
            <a:r>
              <a:rPr lang="en-US" dirty="0" smtClean="0"/>
              <a:t>Short Lessons </a:t>
            </a:r>
            <a:br>
              <a:rPr lang="en-US" dirty="0" smtClean="0"/>
            </a:br>
            <a:endParaRPr lang="en-US" dirty="0" smtClean="0"/>
          </a:p>
          <a:p>
            <a:r>
              <a:rPr lang="en-US" dirty="0" smtClean="0"/>
              <a:t>15 minutes (set the timer)</a:t>
            </a:r>
            <a:br>
              <a:rPr lang="en-US" dirty="0" smtClean="0"/>
            </a:br>
            <a:endParaRPr lang="en-US" dirty="0" smtClean="0"/>
          </a:p>
          <a:p>
            <a:r>
              <a:rPr lang="en-US" dirty="0" smtClean="0"/>
              <a:t>We read together </a:t>
            </a:r>
            <a:br>
              <a:rPr lang="en-US" dirty="0" smtClean="0"/>
            </a:br>
            <a:endParaRPr lang="en-US" dirty="0" smtClean="0"/>
          </a:p>
          <a:p>
            <a:r>
              <a:rPr lang="en-US" dirty="0" smtClean="0"/>
              <a:t>We spend 3 days on a story </a:t>
            </a:r>
          </a:p>
        </p:txBody>
      </p:sp>
    </p:spTree>
    <p:extLst>
      <p:ext uri="{BB962C8B-B14F-4D97-AF65-F5344CB8AC3E}">
        <p14:creationId xmlns:p14="http://schemas.microsoft.com/office/powerpoint/2010/main" val="3228111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with Main Idea </a:t>
            </a:r>
            <a:endParaRPr lang="en-US" dirty="0"/>
          </a:p>
        </p:txBody>
      </p:sp>
      <p:sp>
        <p:nvSpPr>
          <p:cNvPr id="3" name="Content Placeholder 2"/>
          <p:cNvSpPr>
            <a:spLocks noGrp="1"/>
          </p:cNvSpPr>
          <p:nvPr>
            <p:ph idx="1"/>
          </p:nvPr>
        </p:nvSpPr>
        <p:spPr/>
        <p:txBody>
          <a:bodyPr/>
          <a:lstStyle/>
          <a:p>
            <a:r>
              <a:rPr lang="en-US" dirty="0" smtClean="0"/>
              <a:t>We can practice finding the main idea of a text by finding the main idea of Books for Oliver that we’ve read so far.  </a:t>
            </a:r>
          </a:p>
          <a:p>
            <a:endParaRPr lang="en-US" dirty="0"/>
          </a:p>
          <a:p>
            <a:r>
              <a:rPr lang="en-US" dirty="0" smtClean="0"/>
              <a:t>Think, Pair, Share - What was the main idea so far in Books for Oliver? </a:t>
            </a:r>
          </a:p>
          <a:p>
            <a:pPr lvl="1"/>
            <a:r>
              <a:rPr lang="en-US" dirty="0" smtClean="0"/>
              <a:t>You’re asking yourself “what was the story mostly about so far?” or “what was the heart of the story so far?”  </a:t>
            </a:r>
            <a:br>
              <a:rPr lang="en-US" dirty="0" smtClean="0"/>
            </a:br>
            <a:endParaRPr lang="en-US" dirty="0" smtClean="0"/>
          </a:p>
          <a:p>
            <a:pPr lvl="1"/>
            <a:r>
              <a:rPr lang="en-US" dirty="0" smtClean="0"/>
              <a:t>You’re not telling yourself all of the details, even though they’re nice to remember, you’re just remembering the Tootsie Roll center…</a:t>
            </a:r>
            <a:br>
              <a:rPr lang="en-US" dirty="0" smtClean="0"/>
            </a:br>
            <a:endParaRPr lang="en-US" dirty="0" smtClean="0"/>
          </a:p>
          <a:p>
            <a:pPr lvl="1"/>
            <a:r>
              <a:rPr lang="en-US" dirty="0" smtClean="0"/>
              <a:t>Look back at the story…</a:t>
            </a:r>
            <a:endParaRPr lang="en-US" dirty="0"/>
          </a:p>
        </p:txBody>
      </p:sp>
    </p:spTree>
    <p:extLst>
      <p:ext uri="{BB962C8B-B14F-4D97-AF65-F5344CB8AC3E}">
        <p14:creationId xmlns:p14="http://schemas.microsoft.com/office/powerpoint/2010/main" val="10501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Vocabulary </a:t>
            </a:r>
            <a:endParaRPr lang="en-US" dirty="0"/>
          </a:p>
        </p:txBody>
      </p:sp>
      <p:sp>
        <p:nvSpPr>
          <p:cNvPr id="3" name="Content Placeholder 2"/>
          <p:cNvSpPr>
            <a:spLocks noGrp="1"/>
          </p:cNvSpPr>
          <p:nvPr>
            <p:ph idx="1"/>
          </p:nvPr>
        </p:nvSpPr>
        <p:spPr/>
        <p:txBody>
          <a:bodyPr/>
          <a:lstStyle/>
          <a:p>
            <a:r>
              <a:rPr lang="en-US" dirty="0" smtClean="0"/>
              <a:t>Placidly </a:t>
            </a:r>
          </a:p>
          <a:p>
            <a:pPr lvl="1"/>
            <a:r>
              <a:rPr lang="en-US" dirty="0" smtClean="0"/>
              <a:t>The cows mooed placidly in the field.  </a:t>
            </a:r>
          </a:p>
          <a:p>
            <a:pPr lvl="1"/>
            <a:r>
              <a:rPr lang="en-US" dirty="0" smtClean="0"/>
              <a:t>This means peacefully or happily.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00400"/>
            <a:ext cx="427237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41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Reading the Story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60" y="1447800"/>
            <a:ext cx="567690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10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7200"/>
            <a:ext cx="70572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18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498" y="457200"/>
            <a:ext cx="5762625"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46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721862" cy="607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39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6405562" cy="588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447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8015287" cy="620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41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Idea </a:t>
            </a:r>
            <a:endParaRPr lang="en-US" dirty="0"/>
          </a:p>
        </p:txBody>
      </p:sp>
      <p:sp>
        <p:nvSpPr>
          <p:cNvPr id="3" name="Content Placeholder 2"/>
          <p:cNvSpPr>
            <a:spLocks noGrp="1"/>
          </p:cNvSpPr>
          <p:nvPr>
            <p:ph idx="1"/>
          </p:nvPr>
        </p:nvSpPr>
        <p:spPr/>
        <p:txBody>
          <a:bodyPr/>
          <a:lstStyle/>
          <a:p>
            <a:r>
              <a:rPr lang="en-US" dirty="0" smtClean="0"/>
              <a:t>Now ask yourself “what was the main idea of the second part of the story.” </a:t>
            </a:r>
          </a:p>
          <a:p>
            <a:endParaRPr lang="en-US" dirty="0"/>
          </a:p>
          <a:p>
            <a:r>
              <a:rPr lang="en-US" dirty="0" smtClean="0"/>
              <a:t>Work with a partner and write it on a notecard.  You’ll hand these in and someone else will read it, so write nicely.  No names on it.  </a:t>
            </a:r>
            <a:br>
              <a:rPr lang="en-US" dirty="0" smtClean="0"/>
            </a:br>
            <a:endParaRPr lang="en-US" dirty="0" smtClean="0"/>
          </a:p>
          <a:p>
            <a:r>
              <a:rPr lang="en-US" dirty="0" smtClean="0"/>
              <a:t>Pass them in to me.  </a:t>
            </a:r>
            <a:br>
              <a:rPr lang="en-US" dirty="0" smtClean="0"/>
            </a:br>
            <a:endParaRPr lang="en-US" dirty="0" smtClean="0"/>
          </a:p>
          <a:p>
            <a:r>
              <a:rPr lang="en-US" dirty="0" smtClean="0"/>
              <a:t>I’ll redistribute them.  </a:t>
            </a:r>
            <a:br>
              <a:rPr lang="en-US" dirty="0" smtClean="0"/>
            </a:br>
            <a:endParaRPr lang="en-US" dirty="0" smtClean="0"/>
          </a:p>
          <a:p>
            <a:r>
              <a:rPr lang="en-US" dirty="0" smtClean="0"/>
              <a:t>Everyone will read a notecard aloud.  </a:t>
            </a:r>
          </a:p>
        </p:txBody>
      </p:sp>
    </p:spTree>
    <p:extLst>
      <p:ext uri="{BB962C8B-B14F-4D97-AF65-F5344CB8AC3E}">
        <p14:creationId xmlns:p14="http://schemas.microsoft.com/office/powerpoint/2010/main" val="331103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endParaRPr lang="en-US" dirty="0"/>
          </a:p>
        </p:txBody>
      </p:sp>
      <p:sp>
        <p:nvSpPr>
          <p:cNvPr id="3" name="Content Placeholder 2"/>
          <p:cNvSpPr>
            <a:spLocks noGrp="1"/>
          </p:cNvSpPr>
          <p:nvPr>
            <p:ph idx="1"/>
          </p:nvPr>
        </p:nvSpPr>
        <p:spPr/>
        <p:txBody>
          <a:bodyPr/>
          <a:lstStyle/>
          <a:p>
            <a:r>
              <a:rPr lang="en-US" dirty="0" smtClean="0"/>
              <a:t>Did we complete our objectives?</a:t>
            </a:r>
          </a:p>
          <a:p>
            <a:endParaRPr lang="en-US" dirty="0" smtClean="0"/>
          </a:p>
          <a:p>
            <a:pPr lvl="2"/>
            <a:r>
              <a:rPr lang="en-US" dirty="0"/>
              <a:t>The learner will identify the main idea in the next part of Books for Oliver.  </a:t>
            </a:r>
          </a:p>
          <a:p>
            <a:pPr lvl="2"/>
            <a:endParaRPr lang="en-US" dirty="0"/>
          </a:p>
          <a:p>
            <a:pPr lvl="2"/>
            <a:r>
              <a:rPr lang="en-US" dirty="0"/>
              <a:t>I will discuss with my partner what we thought was the main idea of the newest pages in Books for Oliver.  Together, we will write the main idea on a notecard.  We will read aloud what some people wrote as the main idea.  </a:t>
            </a:r>
          </a:p>
          <a:p>
            <a:pPr marL="274320" lvl="1" indent="0">
              <a:buNone/>
            </a:pPr>
            <a:endParaRPr lang="en-US" dirty="0"/>
          </a:p>
        </p:txBody>
      </p:sp>
    </p:spTree>
    <p:extLst>
      <p:ext uri="{BB962C8B-B14F-4D97-AF65-F5344CB8AC3E}">
        <p14:creationId xmlns:p14="http://schemas.microsoft.com/office/powerpoint/2010/main" val="64618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First Story – Books for Oliver </a:t>
            </a:r>
            <a:endParaRPr lang="en-US" dirty="0"/>
          </a:p>
        </p:txBody>
      </p:sp>
      <p:sp>
        <p:nvSpPr>
          <p:cNvPr id="3" name="Content Placeholder 2"/>
          <p:cNvSpPr>
            <a:spLocks noGrp="1"/>
          </p:cNvSpPr>
          <p:nvPr>
            <p:ph idx="1"/>
          </p:nvPr>
        </p:nvSpPr>
        <p:spPr/>
        <p:txBody>
          <a:bodyPr/>
          <a:lstStyle/>
          <a:p>
            <a:r>
              <a:rPr lang="en-US" dirty="0" smtClean="0"/>
              <a:t>Objectives </a:t>
            </a:r>
          </a:p>
          <a:p>
            <a:pPr lvl="1"/>
            <a:r>
              <a:rPr lang="en-US" dirty="0" smtClean="0"/>
              <a:t>The learner will preview a text in order to make a prediction before reading.  The learner will activate prior knowledge.  </a:t>
            </a:r>
            <a:br>
              <a:rPr lang="en-US" dirty="0" smtClean="0"/>
            </a:br>
            <a:r>
              <a:rPr lang="en-US" dirty="0" smtClean="0"/>
              <a:t/>
            </a:r>
            <a:br>
              <a:rPr lang="en-US" dirty="0" smtClean="0"/>
            </a:br>
            <a:r>
              <a:rPr lang="en-US" dirty="0" smtClean="0"/>
              <a:t/>
            </a:r>
            <a:br>
              <a:rPr lang="en-US" dirty="0" smtClean="0"/>
            </a:br>
            <a:endParaRPr lang="en-US" dirty="0" smtClean="0"/>
          </a:p>
          <a:p>
            <a:pPr lvl="1"/>
            <a:r>
              <a:rPr lang="en-US" dirty="0" smtClean="0"/>
              <a:t>I will work with a partner to make a prediction about the story Books for Oliver.  </a:t>
            </a:r>
            <a:br>
              <a:rPr lang="en-US" dirty="0" smtClean="0"/>
            </a:br>
            <a:r>
              <a:rPr lang="en-US" dirty="0" smtClean="0"/>
              <a:t/>
            </a:r>
            <a:br>
              <a:rPr lang="en-US" dirty="0" smtClean="0"/>
            </a:br>
            <a:r>
              <a:rPr lang="en-US" dirty="0" smtClean="0"/>
              <a:t>I will discuss what I know about Africa with my partner.  </a:t>
            </a:r>
          </a:p>
        </p:txBody>
      </p:sp>
    </p:spTree>
    <p:extLst>
      <p:ext uri="{BB962C8B-B14F-4D97-AF65-F5344CB8AC3E}">
        <p14:creationId xmlns:p14="http://schemas.microsoft.com/office/powerpoint/2010/main" val="3000862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Books </a:t>
            </a:r>
            <a:r>
              <a:rPr lang="en-US" smtClean="0"/>
              <a:t>for Oliver </a:t>
            </a:r>
            <a:endParaRPr lang="en-US" dirty="0"/>
          </a:p>
        </p:txBody>
      </p:sp>
      <p:sp>
        <p:nvSpPr>
          <p:cNvPr id="3" name="Subtitle 2"/>
          <p:cNvSpPr>
            <a:spLocks noGrp="1"/>
          </p:cNvSpPr>
          <p:nvPr>
            <p:ph type="subTitle" idx="1"/>
          </p:nvPr>
        </p:nvSpPr>
        <p:spPr/>
        <p:txBody>
          <a:bodyPr/>
          <a:lstStyle/>
          <a:p>
            <a:r>
              <a:rPr lang="en-US" dirty="0" smtClean="0"/>
              <a:t>Day 3</a:t>
            </a:r>
          </a:p>
          <a:p>
            <a:endParaRPr lang="en-US" dirty="0"/>
          </a:p>
          <a:p>
            <a:r>
              <a:rPr lang="en-US" dirty="0" smtClean="0"/>
              <a:t>Come to the Gathering Spot.  Bring a SMILE.  </a:t>
            </a:r>
            <a:endParaRPr lang="en-US" dirty="0"/>
          </a:p>
        </p:txBody>
      </p:sp>
    </p:spTree>
    <p:extLst>
      <p:ext uri="{BB962C8B-B14F-4D97-AF65-F5344CB8AC3E}">
        <p14:creationId xmlns:p14="http://schemas.microsoft.com/office/powerpoint/2010/main" val="3405264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Reading </a:t>
            </a:r>
            <a:endParaRPr lang="en-US" dirty="0"/>
          </a:p>
        </p:txBody>
      </p:sp>
      <p:sp>
        <p:nvSpPr>
          <p:cNvPr id="3" name="Content Placeholder 2"/>
          <p:cNvSpPr>
            <a:spLocks noGrp="1"/>
          </p:cNvSpPr>
          <p:nvPr>
            <p:ph idx="1"/>
          </p:nvPr>
        </p:nvSpPr>
        <p:spPr/>
        <p:txBody>
          <a:bodyPr/>
          <a:lstStyle/>
          <a:p>
            <a:r>
              <a:rPr lang="en-US" dirty="0"/>
              <a:t>Remember, Shared Reading is: </a:t>
            </a:r>
          </a:p>
          <a:p>
            <a:endParaRPr lang="en-US" dirty="0"/>
          </a:p>
          <a:p>
            <a:pPr lvl="1"/>
            <a:r>
              <a:rPr lang="en-US" dirty="0"/>
              <a:t>Part of MONDO </a:t>
            </a:r>
          </a:p>
          <a:p>
            <a:pPr lvl="1"/>
            <a:endParaRPr lang="en-US" dirty="0"/>
          </a:p>
          <a:p>
            <a:pPr lvl="1"/>
            <a:r>
              <a:rPr lang="en-US" dirty="0"/>
              <a:t>15 Minutes Long </a:t>
            </a:r>
          </a:p>
          <a:p>
            <a:pPr lvl="1"/>
            <a:endParaRPr lang="en-US" dirty="0"/>
          </a:p>
          <a:p>
            <a:pPr lvl="1"/>
            <a:r>
              <a:rPr lang="en-US" dirty="0"/>
              <a:t>A chance for all of us to read together </a:t>
            </a:r>
          </a:p>
          <a:p>
            <a:pPr lvl="1"/>
            <a:endParaRPr lang="en-US" dirty="0"/>
          </a:p>
          <a:p>
            <a:pPr lvl="1"/>
            <a:r>
              <a:rPr lang="en-US" dirty="0"/>
              <a:t>A lesson about how to be a better reader </a:t>
            </a:r>
          </a:p>
          <a:p>
            <a:pPr lvl="1"/>
            <a:endParaRPr lang="en-US" dirty="0"/>
          </a:p>
          <a:p>
            <a:pPr lvl="1"/>
            <a:r>
              <a:rPr lang="en-US" dirty="0"/>
              <a:t>A story that we read for 3 days </a:t>
            </a:r>
          </a:p>
          <a:p>
            <a:endParaRPr lang="en-US" dirty="0"/>
          </a:p>
        </p:txBody>
      </p:sp>
    </p:spTree>
    <p:extLst>
      <p:ext uri="{BB962C8B-B14F-4D97-AF65-F5344CB8AC3E}">
        <p14:creationId xmlns:p14="http://schemas.microsoft.com/office/powerpoint/2010/main" val="3397515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r>
              <a:rPr lang="en-US" dirty="0" smtClean="0"/>
              <a:t>The learner will make a connection with the text Books for Oliver in order to understand how the characters feel.  </a:t>
            </a:r>
          </a:p>
          <a:p>
            <a:endParaRPr lang="en-US" dirty="0"/>
          </a:p>
          <a:p>
            <a:r>
              <a:rPr lang="en-US" dirty="0" smtClean="0"/>
              <a:t>I will think of an experience that I’ve had which is similar to Oliver’s.  I will explain this connection to my partner.  </a:t>
            </a:r>
            <a:br>
              <a:rPr lang="en-US" dirty="0" smtClean="0"/>
            </a:br>
            <a:r>
              <a:rPr lang="en-US" dirty="0" smtClean="0"/>
              <a:t>I will then explain how this connection helps me make a prediction.  </a:t>
            </a:r>
          </a:p>
        </p:txBody>
      </p:sp>
    </p:spTree>
    <p:extLst>
      <p:ext uri="{BB962C8B-B14F-4D97-AF65-F5344CB8AC3E}">
        <p14:creationId xmlns:p14="http://schemas.microsoft.com/office/powerpoint/2010/main" val="135706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95400"/>
          </a:xfrm>
        </p:spPr>
        <p:txBody>
          <a:bodyPr>
            <a:noAutofit/>
          </a:bodyPr>
          <a:lstStyle/>
          <a:p>
            <a:r>
              <a:rPr lang="en-US" sz="3900" dirty="0"/>
              <a:t>Strategy:  Make a Connection with the Text</a:t>
            </a:r>
          </a:p>
        </p:txBody>
      </p:sp>
      <p:sp>
        <p:nvSpPr>
          <p:cNvPr id="3" name="Content Placeholder 2"/>
          <p:cNvSpPr>
            <a:spLocks noGrp="1"/>
          </p:cNvSpPr>
          <p:nvPr>
            <p:ph idx="1"/>
          </p:nvPr>
        </p:nvSpPr>
        <p:spPr/>
        <p:txBody>
          <a:bodyPr/>
          <a:lstStyle/>
          <a:p>
            <a:r>
              <a:rPr lang="en-US" dirty="0" smtClean="0"/>
              <a:t>As we read a story, it’s important to make connections with the text.  You can think of a time when you have felt the same way as the character.  </a:t>
            </a:r>
          </a:p>
          <a:p>
            <a:endParaRPr lang="en-US" dirty="0"/>
          </a:p>
          <a:p>
            <a:r>
              <a:rPr lang="en-US" dirty="0" smtClean="0"/>
              <a:t>Then, once you understand how the character feels, you might be able to make a prediction about what you think the character will do next.  </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876800"/>
            <a:ext cx="1724025" cy="156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2667000" y="4648200"/>
            <a:ext cx="3048000" cy="1338937"/>
          </a:xfrm>
          <a:prstGeom prst="cloudCallout">
            <a:avLst>
              <a:gd name="adj1" fmla="val -66958"/>
              <a:gd name="adj2" fmla="val 445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latin typeface="Calibri" panose="020F0502020204030204" pitchFamily="34" charset="0"/>
              </a:rPr>
              <a:t>Can I make a connection with a character?  Have I ever felt that way?</a:t>
            </a:r>
            <a:endParaRPr lang="en-US" sz="1400" dirty="0">
              <a:latin typeface="Calibri" panose="020F050202020403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630" y="5029200"/>
            <a:ext cx="1053372" cy="158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7391400" y="4572000"/>
            <a:ext cx="1447800" cy="1247229"/>
          </a:xfrm>
          <a:prstGeom prst="wedgeRoundRectCallout">
            <a:avLst>
              <a:gd name="adj1" fmla="val -58728"/>
              <a:gd name="adj2" fmla="val 670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Calibri" panose="020F0502020204030204" pitchFamily="34" charset="0"/>
              </a:rPr>
              <a:t>If I connect with a  character, I can make a prediction!</a:t>
            </a:r>
            <a:endParaRPr lang="en-US" sz="1400" dirty="0">
              <a:latin typeface="Calibri" panose="020F0502020204030204" pitchFamily="34" charset="0"/>
            </a:endParaRPr>
          </a:p>
        </p:txBody>
      </p:sp>
    </p:spTree>
    <p:extLst>
      <p:ext uri="{BB962C8B-B14F-4D97-AF65-F5344CB8AC3E}">
        <p14:creationId xmlns:p14="http://schemas.microsoft.com/office/powerpoint/2010/main" val="25615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endParaRPr lang="en-US" dirty="0"/>
          </a:p>
        </p:txBody>
      </p:sp>
      <p:sp>
        <p:nvSpPr>
          <p:cNvPr id="3" name="Content Placeholder 2"/>
          <p:cNvSpPr>
            <a:spLocks noGrp="1"/>
          </p:cNvSpPr>
          <p:nvPr>
            <p:ph idx="1"/>
          </p:nvPr>
        </p:nvSpPr>
        <p:spPr/>
        <p:txBody>
          <a:bodyPr/>
          <a:lstStyle/>
          <a:p>
            <a:r>
              <a:rPr lang="en-US" dirty="0" smtClean="0"/>
              <a:t>What is the main idea of Books of Oliver?  </a:t>
            </a:r>
          </a:p>
          <a:p>
            <a:pPr lvl="1"/>
            <a:r>
              <a:rPr lang="en-US" dirty="0" smtClean="0"/>
              <a:t>What is the heart of the story?  </a:t>
            </a:r>
          </a:p>
          <a:p>
            <a:pPr lvl="1"/>
            <a:r>
              <a:rPr lang="en-US" dirty="0" smtClean="0"/>
              <a:t>Not details, THE HEART – What’s MOSTLY happening.  </a:t>
            </a:r>
          </a:p>
          <a:p>
            <a:pPr lvl="1"/>
            <a:endParaRPr lang="en-US" dirty="0"/>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19400"/>
            <a:ext cx="4267200" cy="38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843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 Connection</a:t>
            </a:r>
            <a:endParaRPr lang="en-US" dirty="0"/>
          </a:p>
        </p:txBody>
      </p:sp>
      <p:sp>
        <p:nvSpPr>
          <p:cNvPr id="3" name="Content Placeholder 2"/>
          <p:cNvSpPr>
            <a:spLocks noGrp="1"/>
          </p:cNvSpPr>
          <p:nvPr>
            <p:ph idx="1"/>
          </p:nvPr>
        </p:nvSpPr>
        <p:spPr/>
        <p:txBody>
          <a:bodyPr/>
          <a:lstStyle/>
          <a:p>
            <a:r>
              <a:rPr lang="en-US" dirty="0" smtClean="0"/>
              <a:t>Have you ever been unable to have or do something really important?  </a:t>
            </a:r>
          </a:p>
          <a:p>
            <a:endParaRPr lang="en-US" dirty="0" smtClean="0"/>
          </a:p>
          <a:p>
            <a:r>
              <a:rPr lang="en-US" dirty="0" smtClean="0"/>
              <a:t>My example.  </a:t>
            </a:r>
            <a:endParaRPr lang="en-US" dirty="0"/>
          </a:p>
          <a:p>
            <a:endParaRPr lang="en-US" dirty="0"/>
          </a:p>
          <a:p>
            <a:r>
              <a:rPr lang="en-US" dirty="0" smtClean="0"/>
              <a:t>Think, Pair, Share </a:t>
            </a:r>
            <a:endParaRPr lang="en-US" dirty="0"/>
          </a:p>
        </p:txBody>
      </p:sp>
    </p:spTree>
    <p:extLst>
      <p:ext uri="{BB962C8B-B14F-4D97-AF65-F5344CB8AC3E}">
        <p14:creationId xmlns:p14="http://schemas.microsoft.com/office/powerpoint/2010/main" val="204657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 Prediction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Our brains need to be constantly working when we are reading.  </a:t>
            </a:r>
          </a:p>
          <a:p>
            <a:endParaRPr lang="en-US" dirty="0"/>
          </a:p>
          <a:p>
            <a:r>
              <a:rPr lang="en-US" dirty="0" smtClean="0"/>
              <a:t>Your brain should be </a:t>
            </a:r>
          </a:p>
          <a:p>
            <a:pPr lvl="1"/>
            <a:r>
              <a:rPr lang="en-US" dirty="0" smtClean="0"/>
              <a:t>Tuning in to interesting vocabulary</a:t>
            </a:r>
          </a:p>
          <a:p>
            <a:pPr lvl="1"/>
            <a:r>
              <a:rPr lang="en-US" dirty="0" smtClean="0"/>
              <a:t>Making Inferences </a:t>
            </a:r>
          </a:p>
          <a:p>
            <a:pPr lvl="1"/>
            <a:r>
              <a:rPr lang="en-US" dirty="0" smtClean="0"/>
              <a:t>Making connections</a:t>
            </a:r>
          </a:p>
          <a:p>
            <a:pPr lvl="1"/>
            <a:r>
              <a:rPr lang="en-US" dirty="0" smtClean="0"/>
              <a:t>Predicting </a:t>
            </a:r>
          </a:p>
          <a:p>
            <a:pPr lvl="1"/>
            <a:r>
              <a:rPr lang="en-US" dirty="0" smtClean="0"/>
              <a:t>Checking for Understanding </a:t>
            </a:r>
          </a:p>
          <a:p>
            <a:pPr lvl="1"/>
            <a:r>
              <a:rPr lang="en-US" dirty="0" smtClean="0"/>
              <a:t>Monitoring and Fixing Up </a:t>
            </a:r>
          </a:p>
          <a:p>
            <a:pPr lvl="1"/>
            <a:endParaRPr lang="en-US" dirty="0"/>
          </a:p>
          <a:p>
            <a:r>
              <a:rPr lang="en-US" dirty="0" smtClean="0"/>
              <a:t>If you made a connection with Oliver, please make a prediction about what you think he will do next.  Turn and Talk </a:t>
            </a:r>
          </a:p>
          <a:p>
            <a:pPr lvl="1"/>
            <a:r>
              <a:rPr lang="en-US" dirty="0" smtClean="0"/>
              <a:t>Use the sentence starter: “I have felt the way that Oliver feels, so I think he is going to ____________.” </a:t>
            </a:r>
            <a:endParaRPr lang="en-US" dirty="0"/>
          </a:p>
        </p:txBody>
      </p:sp>
    </p:spTree>
    <p:extLst>
      <p:ext uri="{BB962C8B-B14F-4D97-AF65-F5344CB8AC3E}">
        <p14:creationId xmlns:p14="http://schemas.microsoft.com/office/powerpoint/2010/main" val="758989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a Text </a:t>
            </a:r>
            <a:endParaRPr lang="en-US" dirty="0"/>
          </a:p>
        </p:txBody>
      </p:sp>
      <p:sp>
        <p:nvSpPr>
          <p:cNvPr id="3" name="Content Placeholder 2"/>
          <p:cNvSpPr>
            <a:spLocks noGrp="1"/>
          </p:cNvSpPr>
          <p:nvPr>
            <p:ph idx="1"/>
          </p:nvPr>
        </p:nvSpPr>
        <p:spPr/>
        <p:txBody>
          <a:bodyPr/>
          <a:lstStyle/>
          <a:p>
            <a:r>
              <a:rPr lang="en-US" dirty="0" smtClean="0"/>
              <a:t>CAFÉ strategies before reading </a:t>
            </a:r>
            <a:br>
              <a:rPr lang="en-US" dirty="0" smtClean="0"/>
            </a:br>
            <a:endParaRPr lang="en-US" dirty="0" smtClean="0"/>
          </a:p>
          <a:p>
            <a:pPr lvl="1"/>
            <a:r>
              <a:rPr lang="en-US" dirty="0" smtClean="0"/>
              <a:t>Activate Prior Knowledge Before Reading a Text </a:t>
            </a:r>
            <a:br>
              <a:rPr lang="en-US" dirty="0" smtClean="0"/>
            </a:br>
            <a:endParaRPr lang="en-US" dirty="0" smtClean="0"/>
          </a:p>
          <a:p>
            <a:pPr lvl="1"/>
            <a:r>
              <a:rPr lang="en-US" dirty="0" smtClean="0"/>
              <a:t>Make and Adjust Predictions (new!) </a:t>
            </a:r>
            <a:endParaRPr lang="en-US" dirty="0"/>
          </a:p>
        </p:txBody>
      </p:sp>
    </p:spTree>
    <p:extLst>
      <p:ext uri="{BB962C8B-B14F-4D97-AF65-F5344CB8AC3E}">
        <p14:creationId xmlns:p14="http://schemas.microsoft.com/office/powerpoint/2010/main" val="3878725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Predictions Prior to Reading </a:t>
            </a:r>
            <a:endParaRPr lang="en-US" dirty="0"/>
          </a:p>
        </p:txBody>
      </p:sp>
      <p:sp>
        <p:nvSpPr>
          <p:cNvPr id="3" name="Content Placeholder 2"/>
          <p:cNvSpPr>
            <a:spLocks noGrp="1"/>
          </p:cNvSpPr>
          <p:nvPr>
            <p:ph idx="1"/>
          </p:nvPr>
        </p:nvSpPr>
        <p:spPr/>
        <p:txBody>
          <a:bodyPr/>
          <a:lstStyle/>
          <a:p>
            <a:r>
              <a:rPr lang="en-US" dirty="0" smtClean="0"/>
              <a:t>After looking at the cover of this book and reading the title, talk with a partner. </a:t>
            </a:r>
            <a:r>
              <a:rPr lang="en-US" dirty="0"/>
              <a:t> </a:t>
            </a:r>
            <a:r>
              <a:rPr lang="en-US" dirty="0" smtClean="0"/>
              <a:t>What do you think this book will be about?  </a:t>
            </a:r>
            <a:br>
              <a:rPr lang="en-US" dirty="0" smtClean="0"/>
            </a:br>
            <a:endParaRPr lang="en-US" dirty="0" smtClean="0"/>
          </a:p>
          <a:p>
            <a:r>
              <a:rPr lang="en-US" dirty="0"/>
              <a:t>This is </a:t>
            </a:r>
            <a:br>
              <a:rPr lang="en-US" dirty="0"/>
            </a:br>
            <a:r>
              <a:rPr lang="en-US" dirty="0"/>
              <a:t>called a </a:t>
            </a:r>
            <a:br>
              <a:rPr lang="en-US" dirty="0"/>
            </a:br>
            <a:r>
              <a:rPr lang="en-US" u="sng" dirty="0"/>
              <a:t>prediction</a:t>
            </a:r>
            <a:r>
              <a:rPr lang="en-US" u="sng" dirty="0" smtClean="0"/>
              <a:t>.</a:t>
            </a:r>
            <a:br>
              <a:rPr lang="en-US" u="sng" dirty="0" smtClean="0"/>
            </a:br>
            <a:r>
              <a:rPr lang="en-US" u="sng" dirty="0" smtClean="0"/>
              <a:t/>
            </a:r>
            <a:br>
              <a:rPr lang="en-US" u="sng" dirty="0" smtClean="0"/>
            </a:br>
            <a:endParaRPr lang="en-US" u="sng" dirty="0"/>
          </a:p>
          <a:p>
            <a:r>
              <a:rPr lang="en-US" dirty="0" smtClean="0"/>
              <a:t>Write your </a:t>
            </a:r>
            <a:br>
              <a:rPr lang="en-US" dirty="0" smtClean="0"/>
            </a:br>
            <a:r>
              <a:rPr lang="en-US" dirty="0" smtClean="0"/>
              <a:t>prediction on</a:t>
            </a:r>
            <a:br>
              <a:rPr lang="en-US" dirty="0" smtClean="0"/>
            </a:br>
            <a:r>
              <a:rPr lang="en-US" dirty="0" smtClean="0"/>
              <a:t>a notecard.</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4600"/>
            <a:ext cx="4648200" cy="417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261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Activate Prior Knowledge about a Text</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Read the blurb </a:t>
            </a:r>
            <a:br>
              <a:rPr lang="en-US" dirty="0" smtClean="0"/>
            </a:br>
            <a:endParaRPr lang="en-US" dirty="0" smtClean="0"/>
          </a:p>
          <a:p>
            <a:r>
              <a:rPr lang="en-US" dirty="0" smtClean="0"/>
              <a:t>Think about your prior knowledge regarding this topic.  </a:t>
            </a:r>
            <a:br>
              <a:rPr lang="en-US" dirty="0" smtClean="0"/>
            </a:br>
            <a:endParaRPr lang="en-US" dirty="0" smtClean="0"/>
          </a:p>
          <a:p>
            <a:r>
              <a:rPr lang="en-US" dirty="0" smtClean="0"/>
              <a:t>The selection tells the story of Oliver </a:t>
            </a:r>
            <a:r>
              <a:rPr lang="en-US" dirty="0" err="1" smtClean="0"/>
              <a:t>Kipmutai</a:t>
            </a:r>
            <a:r>
              <a:rPr lang="en-US" dirty="0" smtClean="0"/>
              <a:t>, a young boy who lives on a farm in the Kenyan Highlands in Africa.  He loves being in school as well as helping his father on the farm.  As the story opens, Oliver is discussing with his parents how he will obtain his books for school, since where he lives, children are responsible for supplying their own schoolbooks. </a:t>
            </a:r>
            <a:br>
              <a:rPr lang="en-US" dirty="0" smtClean="0"/>
            </a:br>
            <a:endParaRPr lang="en-US" dirty="0" smtClean="0"/>
          </a:p>
          <a:p>
            <a:r>
              <a:rPr lang="en-US" dirty="0" smtClean="0"/>
              <a:t>What are the topics in this blurb? </a:t>
            </a:r>
            <a:br>
              <a:rPr lang="en-US" dirty="0" smtClean="0"/>
            </a:br>
            <a:endParaRPr lang="en-US" dirty="0" smtClean="0"/>
          </a:p>
          <a:p>
            <a:r>
              <a:rPr lang="en-US" dirty="0" smtClean="0"/>
              <a:t>Turn and Talk: What do you know about Africa?  Schoolbooks?  Farms?</a:t>
            </a:r>
            <a:endParaRPr lang="en-US" dirty="0"/>
          </a:p>
        </p:txBody>
      </p:sp>
    </p:spTree>
    <p:extLst>
      <p:ext uri="{BB962C8B-B14F-4D97-AF65-F5344CB8AC3E}">
        <p14:creationId xmlns:p14="http://schemas.microsoft.com/office/powerpoint/2010/main" val="37072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Vocabulary </a:t>
            </a:r>
            <a:endParaRPr lang="en-US" dirty="0"/>
          </a:p>
        </p:txBody>
      </p:sp>
      <p:sp>
        <p:nvSpPr>
          <p:cNvPr id="3" name="Content Placeholder 2"/>
          <p:cNvSpPr>
            <a:spLocks noGrp="1"/>
          </p:cNvSpPr>
          <p:nvPr>
            <p:ph idx="1"/>
          </p:nvPr>
        </p:nvSpPr>
        <p:spPr/>
        <p:txBody>
          <a:bodyPr/>
          <a:lstStyle/>
          <a:p>
            <a:r>
              <a:rPr lang="en-US" dirty="0" err="1" smtClean="0"/>
              <a:t>Ugali</a:t>
            </a:r>
            <a:r>
              <a:rPr lang="en-US" dirty="0" smtClean="0"/>
              <a:t> – a kind of hot cereal  </a:t>
            </a:r>
            <a:br>
              <a:rPr lang="en-US" dirty="0" smtClean="0"/>
            </a:br>
            <a:endParaRPr lang="en-US" dirty="0" smtClean="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2438400"/>
            <a:ext cx="49784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2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Story</a:t>
            </a:r>
            <a:endParaRPr lang="en-US" dirty="0"/>
          </a:p>
        </p:txBody>
      </p:sp>
      <p:sp>
        <p:nvSpPr>
          <p:cNvPr id="3" name="Content Placeholder 2"/>
          <p:cNvSpPr>
            <a:spLocks noGrp="1"/>
          </p:cNvSpPr>
          <p:nvPr>
            <p:ph idx="1"/>
          </p:nvPr>
        </p:nvSpPr>
        <p:spPr/>
        <p:txBody>
          <a:bodyPr/>
          <a:lstStyle/>
          <a:p>
            <a:r>
              <a:rPr lang="en-US" dirty="0" smtClean="0"/>
              <a:t>Read with me if you’d like.  </a:t>
            </a:r>
            <a:endParaRPr lang="en-US" dirty="0"/>
          </a:p>
        </p:txBody>
      </p:sp>
    </p:spTree>
    <p:extLst>
      <p:ext uri="{BB962C8B-B14F-4D97-AF65-F5344CB8AC3E}">
        <p14:creationId xmlns:p14="http://schemas.microsoft.com/office/powerpoint/2010/main" val="3503938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4" y="435509"/>
            <a:ext cx="7058025" cy="634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7990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942</TotalTime>
  <Words>878</Words>
  <Application>Microsoft Office PowerPoint</Application>
  <PresentationFormat>On-screen Show (4:3)</PresentationFormat>
  <Paragraphs>138</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Clarity</vt:lpstr>
      <vt:lpstr>Books for Oliver </vt:lpstr>
      <vt:lpstr>What is Shared Reading</vt:lpstr>
      <vt:lpstr>Our First Story – Books for Oliver </vt:lpstr>
      <vt:lpstr>Preview a Text </vt:lpstr>
      <vt:lpstr>Make Predictions Prior to Reading </vt:lpstr>
      <vt:lpstr>Activate Prior Knowledge about a Text</vt:lpstr>
      <vt:lpstr>Preview Vocabulary </vt:lpstr>
      <vt:lpstr>Read the Story</vt:lpstr>
      <vt:lpstr>PowerPoint Presentation</vt:lpstr>
      <vt:lpstr>PowerPoint Presentation</vt:lpstr>
      <vt:lpstr>PowerPoint Presentation</vt:lpstr>
      <vt:lpstr>PowerPoint Presentation</vt:lpstr>
      <vt:lpstr>PowerPoint Presentation</vt:lpstr>
      <vt:lpstr>Confirming Your Predictions </vt:lpstr>
      <vt:lpstr>That’s all…Did we finish in 15 mins?</vt:lpstr>
      <vt:lpstr>Books for oliver </vt:lpstr>
      <vt:lpstr>Shared Reading</vt:lpstr>
      <vt:lpstr>Objectives </vt:lpstr>
      <vt:lpstr>Strategy:  Main Idea </vt:lpstr>
      <vt:lpstr>Practice with Main Idea </vt:lpstr>
      <vt:lpstr>New Vocabulary </vt:lpstr>
      <vt:lpstr>Continue Reading the Story </vt:lpstr>
      <vt:lpstr>PowerPoint Presentation</vt:lpstr>
      <vt:lpstr>PowerPoint Presentation</vt:lpstr>
      <vt:lpstr>PowerPoint Presentation</vt:lpstr>
      <vt:lpstr>PowerPoint Presentation</vt:lpstr>
      <vt:lpstr>PowerPoint Presentation</vt:lpstr>
      <vt:lpstr>Main Idea </vt:lpstr>
      <vt:lpstr>Review </vt:lpstr>
      <vt:lpstr>Books for Oliver </vt:lpstr>
      <vt:lpstr>Shared Reading </vt:lpstr>
      <vt:lpstr>Objectives </vt:lpstr>
      <vt:lpstr>Strategy:  Make a Connection with the Text</vt:lpstr>
      <vt:lpstr>Review </vt:lpstr>
      <vt:lpstr>Make a Connection</vt:lpstr>
      <vt:lpstr>Make a Prediction</vt:lpstr>
    </vt:vector>
  </TitlesOfParts>
  <Company>ISD 492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Books for Oliver</dc:title>
  <dc:creator>Button, Brandon</dc:creator>
  <cp:lastModifiedBy>Button, Brandon</cp:lastModifiedBy>
  <cp:revision>13</cp:revision>
  <dcterms:created xsi:type="dcterms:W3CDTF">2013-10-07T13:20:58Z</dcterms:created>
  <dcterms:modified xsi:type="dcterms:W3CDTF">2014-10-19T18:17:07Z</dcterms:modified>
</cp:coreProperties>
</file>