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</p:sldMasterIdLst>
  <p:notesMasterIdLst>
    <p:notesMasterId r:id="rId27"/>
  </p:notesMasterIdLst>
  <p:sldIdLst>
    <p:sldId id="256" r:id="rId4"/>
    <p:sldId id="257" r:id="rId5"/>
    <p:sldId id="321" r:id="rId6"/>
    <p:sldId id="316" r:id="rId7"/>
    <p:sldId id="318" r:id="rId8"/>
    <p:sldId id="319" r:id="rId9"/>
    <p:sldId id="320" r:id="rId10"/>
    <p:sldId id="314" r:id="rId11"/>
    <p:sldId id="315" r:id="rId12"/>
    <p:sldId id="258" r:id="rId13"/>
    <p:sldId id="265" r:id="rId14"/>
    <p:sldId id="297" r:id="rId15"/>
    <p:sldId id="331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722DB-BB99-4FA6-B9D2-9537165E85BB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9324D-AEDD-425A-B1EC-CAC432C75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03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1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55F5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2590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2771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94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55F5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322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98A6F41-3765-4940-BA1C-01659FE1273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D8EE53F-EF13-4EFC-8F01-5122706693A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4914D58-EC1D-4A31-A7CD-027F469C5C9E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EAFC576-B7DB-407A-AB35-A1B29E5B5609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9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59D0FBA-ED19-4E13-BECF-F932ADDBF734}" type="datetimeFigureOut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9/19/2014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57B86CA-EED7-4300-87A0-57A7616E032A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2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4419600" cy="1600327"/>
          </a:xfrm>
        </p:spPr>
        <p:txBody>
          <a:bodyPr/>
          <a:lstStyle/>
          <a:p>
            <a:r>
              <a:rPr lang="en-US" dirty="0" smtClean="0"/>
              <a:t>Reading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a seat at your desk for </a:t>
            </a:r>
            <a:r>
              <a:rPr lang="en-US" dirty="0" smtClean="0"/>
              <a:t>a SPARK CARD DRAWING and then the NAME CHALLENGE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your agenda is filled, ask an adult to check, then you may go to lunch!! </a:t>
            </a:r>
          </a:p>
        </p:txBody>
      </p:sp>
    </p:spTree>
    <p:extLst>
      <p:ext uri="{BB962C8B-B14F-4D97-AF65-F5344CB8AC3E}">
        <p14:creationId xmlns:p14="http://schemas.microsoft.com/office/powerpoint/2010/main" val="13510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Back!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4419600" cy="838200"/>
          </a:xfrm>
        </p:spPr>
        <p:txBody>
          <a:bodyPr/>
          <a:lstStyle/>
          <a:p>
            <a:pPr algn="ctr"/>
            <a:r>
              <a:rPr lang="en-US" dirty="0" smtClean="0"/>
              <a:t>Have a seat and we’ll have a SPARK Card </a:t>
            </a:r>
            <a:r>
              <a:rPr lang="en-US" dirty="0" smtClean="0"/>
              <a:t>drawing!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afternoon…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Book Shopping </a:t>
            </a:r>
          </a:p>
          <a:p>
            <a:endParaRPr lang="en-US" dirty="0"/>
          </a:p>
          <a:p>
            <a:r>
              <a:rPr lang="en-US" dirty="0" smtClean="0"/>
              <a:t>Reading Café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About Me Wall – Mr. Button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Read </a:t>
            </a:r>
            <a:r>
              <a:rPr lang="en-US" dirty="0" smtClean="0"/>
              <a:t>to Self </a:t>
            </a:r>
            <a:r>
              <a:rPr lang="en-US" dirty="0" smtClean="0"/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Shopping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Madison, Cole, Blake, Francisco, Berenice, Ramiro, Andrew</a:t>
            </a:r>
            <a:br>
              <a:rPr lang="en-US" dirty="0" smtClean="0"/>
            </a:b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Return the books in your book box.  </a:t>
            </a:r>
          </a:p>
          <a:p>
            <a:pPr marL="731520" lvl="2" indent="0">
              <a:buNone/>
            </a:pPr>
            <a:r>
              <a:rPr lang="en-US" dirty="0"/>
              <a:t>Put them back in the correct place.  </a:t>
            </a:r>
            <a:br>
              <a:rPr lang="en-US" dirty="0"/>
            </a:br>
            <a:r>
              <a:rPr lang="en-US" dirty="0"/>
              <a:t>Keep any books you’re still working 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Choose new books.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Go tell the next person it’s time to book shop.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 for Reading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Introducing CAFÉ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things that good readers do.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We’ll be learning and practicing these things this year.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may already know some of the things that good readers do.  </a:t>
            </a:r>
          </a:p>
          <a:p>
            <a:pPr lvl="1"/>
            <a:r>
              <a:rPr lang="en-US" dirty="0" smtClean="0"/>
              <a:t>Turn and Talk </a:t>
            </a:r>
          </a:p>
          <a:p>
            <a:pPr lvl="1"/>
            <a:r>
              <a:rPr lang="en-US" dirty="0" smtClean="0"/>
              <a:t>What are the things that good readers do?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Readers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display these good reading habits on a board called a CAFÉ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Think about going to a restaurant…</a:t>
            </a:r>
          </a:p>
          <a:p>
            <a:pPr lvl="1"/>
            <a:r>
              <a:rPr lang="en-US" dirty="0" smtClean="0"/>
              <a:t>Not sure what to get, what do you look at?</a:t>
            </a:r>
          </a:p>
          <a:p>
            <a:pPr lvl="1"/>
            <a:r>
              <a:rPr lang="en-US" dirty="0" smtClean="0"/>
              <a:t>Our reading CAFÉ is like a menu of reading strategies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CAFÉ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you’re reading and something goes wrong with your reading.  What do you do?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1591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38229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76" y="3400116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4"/>
          <a:stretch/>
        </p:blipFill>
        <p:spPr bwMode="auto">
          <a:xfrm>
            <a:off x="3276600" y="4728087"/>
            <a:ext cx="3023279" cy="170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89" y="3257241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No!  You would use a strategy!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strategy is something that helps you read better by telling your brain exactly what to fix.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Some reading strategies could be: </a:t>
            </a:r>
          </a:p>
          <a:p>
            <a:pPr lvl="1"/>
            <a:r>
              <a:rPr lang="en-US" dirty="0" smtClean="0"/>
              <a:t>Use the pictures as clues </a:t>
            </a:r>
          </a:p>
          <a:p>
            <a:pPr lvl="1"/>
            <a:r>
              <a:rPr lang="en-US" dirty="0" smtClean="0"/>
              <a:t>Make an inference </a:t>
            </a:r>
          </a:p>
          <a:p>
            <a:pPr lvl="1"/>
            <a:r>
              <a:rPr lang="en-US" dirty="0" smtClean="0"/>
              <a:t>Back up and reread </a:t>
            </a:r>
          </a:p>
          <a:p>
            <a:pPr lvl="1"/>
            <a:r>
              <a:rPr lang="en-US" dirty="0" smtClean="0"/>
              <a:t>Replace the word with one that you know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90600"/>
          </a:xfrm>
        </p:spPr>
        <p:txBody>
          <a:bodyPr/>
          <a:lstStyle/>
          <a:p>
            <a:r>
              <a:rPr lang="en-US" dirty="0" smtClean="0"/>
              <a:t>Strategies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1981200" cy="142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36490" y="3457257"/>
            <a:ext cx="990600" cy="0"/>
          </a:xfrm>
          <a:prstGeom prst="straightConnector1">
            <a:avLst/>
          </a:prstGeom>
          <a:ln w="76200">
            <a:solidFill>
              <a:srgbClr val="00B0F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35" y="2651482"/>
            <a:ext cx="1066800" cy="16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6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01800"/>
            <a:ext cx="9144000" cy="4927600"/>
          </a:xfrm>
        </p:spPr>
        <p:txBody>
          <a:bodyPr>
            <a:normAutofit/>
          </a:bodyPr>
          <a:lstStyle/>
          <a:p>
            <a:r>
              <a:rPr lang="en-US" dirty="0" smtClean="0"/>
              <a:t>The Café is the menu where we keep all of our strategies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put them in different categories depending on what we need help with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 – Comprehension (I understand what I read)</a:t>
            </a:r>
          </a:p>
          <a:p>
            <a:r>
              <a:rPr lang="en-US" dirty="0" smtClean="0"/>
              <a:t>A – Accuracy (I can read the words correctly)</a:t>
            </a:r>
          </a:p>
          <a:p>
            <a:r>
              <a:rPr lang="en-US" dirty="0" smtClean="0"/>
              <a:t>F – Fluency  </a:t>
            </a:r>
            <a:r>
              <a:rPr lang="en-US" sz="1600" dirty="0" smtClean="0"/>
              <a:t>(I can read smoothly with few errors and I understand what I read) </a:t>
            </a:r>
          </a:p>
          <a:p>
            <a:r>
              <a:rPr lang="en-US" dirty="0" smtClean="0"/>
              <a:t>E – Expand Vocabulary </a:t>
            </a:r>
            <a:r>
              <a:rPr lang="en-US" sz="2000" dirty="0" smtClean="0"/>
              <a:t>(I know, find, and use interesting words)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CAFÉ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do in Reading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about </a:t>
            </a:r>
            <a:r>
              <a:rPr lang="en-US" dirty="0" smtClean="0"/>
              <a:t>reading assessments next week and TRUST.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Practice Read to Self in the FTLA </a:t>
            </a:r>
          </a:p>
          <a:p>
            <a:endParaRPr lang="en-US" dirty="0"/>
          </a:p>
          <a:p>
            <a:r>
              <a:rPr lang="en-US" dirty="0" smtClean="0"/>
              <a:t>Fill out agendas at 12:00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 to lunch (once your agenda is complete).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34413"/>
            <a:ext cx="9124335" cy="692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We’ll learn more and more reading strategies throughout the year</a:t>
            </a:r>
          </a:p>
          <a:p>
            <a:pPr lvl="1"/>
            <a:r>
              <a:rPr lang="en-US" dirty="0" smtClean="0"/>
              <a:t>In whole-group reading </a:t>
            </a:r>
          </a:p>
          <a:p>
            <a:pPr lvl="1"/>
            <a:r>
              <a:rPr lang="en-US" dirty="0" smtClean="0"/>
              <a:t>In small-group reading </a:t>
            </a:r>
          </a:p>
          <a:p>
            <a:pPr lvl="1"/>
            <a:r>
              <a:rPr lang="en-US" dirty="0" smtClean="0"/>
              <a:t>Reading 1-on-1 with 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We’ll have a class CAFÉ, and you’ll each get your own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 we discover new strategies, you’ll add them to your own CAFÉ or to our classroom CAFÉ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the year…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Wall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Letter </a:t>
            </a:r>
          </a:p>
          <a:p>
            <a:endParaRPr lang="en-US" dirty="0"/>
          </a:p>
          <a:p>
            <a:r>
              <a:rPr lang="en-US" dirty="0" smtClean="0"/>
              <a:t>My stuff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5897562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191000" cy="64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1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Shopping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Madison, Cole, Blake, Francisco, Berenice, Ramiro, Andrew</a:t>
            </a:r>
            <a:br>
              <a:rPr lang="en-US" dirty="0" smtClean="0"/>
            </a:b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Return the books in your book box.  </a:t>
            </a:r>
          </a:p>
          <a:p>
            <a:pPr marL="731520" lvl="2" indent="0">
              <a:buNone/>
            </a:pPr>
            <a:r>
              <a:rPr lang="en-US" dirty="0"/>
              <a:t>Put them back in the correct place.  </a:t>
            </a:r>
            <a:br>
              <a:rPr lang="en-US" dirty="0"/>
            </a:br>
            <a:r>
              <a:rPr lang="en-US" dirty="0"/>
              <a:t>Keep any books you’re still working 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Choose new books.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Go tell the next person it’s time to book shop.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Assessments Next Week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DIBELS </a:t>
            </a:r>
          </a:p>
          <a:p>
            <a:endParaRPr lang="en-US" dirty="0"/>
          </a:p>
          <a:p>
            <a:r>
              <a:rPr lang="en-US" dirty="0" smtClean="0"/>
              <a:t>Spelling</a:t>
            </a:r>
          </a:p>
          <a:p>
            <a:endParaRPr lang="en-US" dirty="0"/>
          </a:p>
          <a:p>
            <a:r>
              <a:rPr lang="en-US" dirty="0" smtClean="0"/>
              <a:t>MONDO Reading Cards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 You’ll Take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I can learn about you as a reader</a:t>
            </a:r>
          </a:p>
          <a:p>
            <a:endParaRPr lang="en-US" dirty="0"/>
          </a:p>
          <a:p>
            <a:r>
              <a:rPr lang="en-US" dirty="0" smtClean="0"/>
              <a:t>So YOU can know your strengths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take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I’m assessing, I won’t be able to watch you read to self.  </a:t>
            </a:r>
          </a:p>
          <a:p>
            <a:endParaRPr lang="en-US" dirty="0"/>
          </a:p>
          <a:p>
            <a:r>
              <a:rPr lang="en-US" dirty="0" smtClean="0"/>
              <a:t>Can I trust you to do your job?  </a:t>
            </a:r>
          </a:p>
          <a:p>
            <a:endParaRPr lang="en-US" dirty="0"/>
          </a:p>
          <a:p>
            <a:r>
              <a:rPr lang="en-US" dirty="0" smtClean="0"/>
              <a:t>What should you do if you find yourself not following one of the Top 5?  </a:t>
            </a:r>
          </a:p>
          <a:p>
            <a:pPr lvl="1"/>
            <a:r>
              <a:rPr lang="en-US" dirty="0" smtClean="0"/>
              <a:t>Ignoring Distraction </a:t>
            </a:r>
          </a:p>
          <a:p>
            <a:pPr lvl="1"/>
            <a:r>
              <a:rPr lang="en-US" dirty="0" smtClean="0"/>
              <a:t>Reading the Whole Time </a:t>
            </a:r>
          </a:p>
          <a:p>
            <a:pPr lvl="1"/>
            <a:r>
              <a:rPr lang="en-US" dirty="0" smtClean="0"/>
              <a:t>Choosing a good spot?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to be able to trust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Ignoring – a muscle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86000" cy="1935162"/>
          </a:xfrm>
        </p:spPr>
        <p:txBody>
          <a:bodyPr/>
          <a:lstStyle/>
          <a:p>
            <a:r>
              <a:rPr lang="en-US" dirty="0" smtClean="0"/>
              <a:t>Read to Self Practice!!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4038600" cy="61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5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elcome back to school presentation" id="{BA20AF26-224D-43BB-86DA-2BC792E36EB8}" vid="{9710191D-09DB-4AC7-B7A2-C1364C5E432F}"/>
    </a:ext>
  </a:extLst>
</a:theme>
</file>

<file path=ppt/theme/theme3.xml><?xml version="1.0" encoding="utf-8"?>
<a:theme xmlns:a="http://schemas.openxmlformats.org/drawingml/2006/main" name="1_Schoo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lcome back to school presentation" id="{BA20AF26-224D-43BB-86DA-2BC792E36EB8}" vid="{9710191D-09DB-4AC7-B7A2-C1364C5E43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9047</TotalTime>
  <Words>336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Thatch</vt:lpstr>
      <vt:lpstr>School</vt:lpstr>
      <vt:lpstr>1_School</vt:lpstr>
      <vt:lpstr>Reading </vt:lpstr>
      <vt:lpstr>What we’ll do in Reading Today…</vt:lpstr>
      <vt:lpstr>Book Shopping Today </vt:lpstr>
      <vt:lpstr>Assessments Next Week </vt:lpstr>
      <vt:lpstr>Assessments You’ll Take </vt:lpstr>
      <vt:lpstr>Why do we take them?</vt:lpstr>
      <vt:lpstr>I have to be able to trust you</vt:lpstr>
      <vt:lpstr>Ignoring – a muscle </vt:lpstr>
      <vt:lpstr>Read to Self Practice!! </vt:lpstr>
      <vt:lpstr>Agendas </vt:lpstr>
      <vt:lpstr>Welcome Back! </vt:lpstr>
      <vt:lpstr>This afternoon…</vt:lpstr>
      <vt:lpstr>Book Shopping Today </vt:lpstr>
      <vt:lpstr>Introducing CAFÉ </vt:lpstr>
      <vt:lpstr>Good Readers </vt:lpstr>
      <vt:lpstr>The CAFÉ</vt:lpstr>
      <vt:lpstr>Strategies </vt:lpstr>
      <vt:lpstr>Strategies </vt:lpstr>
      <vt:lpstr>The CAFÉ </vt:lpstr>
      <vt:lpstr>PowerPoint Presentation</vt:lpstr>
      <vt:lpstr>The rest of the year…</vt:lpstr>
      <vt:lpstr>About Me Wall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</dc:title>
  <dc:creator>Button, Brandon</dc:creator>
  <cp:lastModifiedBy>Button, Brandon</cp:lastModifiedBy>
  <cp:revision>49</cp:revision>
  <dcterms:created xsi:type="dcterms:W3CDTF">2014-09-03T12:13:10Z</dcterms:created>
  <dcterms:modified xsi:type="dcterms:W3CDTF">2014-09-20T17:29:01Z</dcterms:modified>
</cp:coreProperties>
</file>